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4" r:id="rId5"/>
    <p:sldId id="275" r:id="rId6"/>
    <p:sldId id="279" r:id="rId7"/>
    <p:sldId id="281" r:id="rId8"/>
    <p:sldId id="282" r:id="rId9"/>
    <p:sldId id="283" r:id="rId10"/>
    <p:sldId id="285" r:id="rId11"/>
    <p:sldId id="262" r:id="rId12"/>
    <p:sldId id="277" r:id="rId13"/>
    <p:sldId id="288" r:id="rId14"/>
    <p:sldId id="284" r:id="rId15"/>
    <p:sldId id="289" r:id="rId16"/>
    <p:sldId id="290" r:id="rId17"/>
    <p:sldId id="286" r:id="rId18"/>
    <p:sldId id="287" r:id="rId19"/>
    <p:sldId id="291" r:id="rId20"/>
    <p:sldId id="292" r:id="rId21"/>
    <p:sldId id="268" r:id="rId22"/>
    <p:sldId id="294" r:id="rId23"/>
    <p:sldId id="293" r:id="rId24"/>
    <p:sldId id="295" r:id="rId25"/>
    <p:sldId id="296" r:id="rId26"/>
    <p:sldId id="29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9" d="100"/>
          <a:sy n="59" d="100"/>
        </p:scale>
        <p:origin x="2527" y="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C20DD-D46A-40D2-826B-CF7A7250DB69}" type="datetimeFigureOut">
              <a:rPr lang="de-DE" smtClean="0"/>
              <a:t>18.03.2018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AB935-6052-4909-A1E6-3970CDF4F7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7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33AC5-15F8-4033-B651-CD2E0F946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1437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F59535-BAEF-407E-9A99-00A68DAEB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68E03-8259-4A2B-B5CC-E527CC50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B75F-D765-4A41-9D3B-79C054A53C8E}" type="datetime1">
              <a:rPr lang="de-DE" smtClean="0"/>
              <a:t>18.03.2018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7756E-2269-41E1-B9DD-21211626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11CCC0-E346-403C-96E0-4DD85206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Picture 22" descr="http://www.tkm.uni-karlsruhe.de/~shnirman/kit_logo.png">
            <a:extLst>
              <a:ext uri="{FF2B5EF4-FFF2-40B4-BE49-F238E27FC236}">
                <a16:creationId xmlns:a16="http://schemas.microsoft.com/office/drawing/2014/main" id="{5C3D1CCD-2553-4509-879F-D53517DFF9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" y="265114"/>
            <a:ext cx="1971678" cy="9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Outdoorobjekt enthält.&#10;&#10;Mit hoher Zuverlässigkeit generierte Beschreibung">
            <a:extLst>
              <a:ext uri="{FF2B5EF4-FFF2-40B4-BE49-F238E27FC236}">
                <a16:creationId xmlns:a16="http://schemas.microsoft.com/office/drawing/2014/main" id="{FCC07E20-2BC9-49B9-8CA6-5FBC7AF36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265114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30476-9833-4F57-811A-5D8CF48D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C577315-A9F4-49CC-9782-5408997EF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0DE22-7CD9-475A-BFD7-6B7CAB05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B7A-77E5-43B9-A376-DE051A02BAED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DE8BD2-B6C8-4EBF-95F1-9E054C27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818EA5-82F6-4CF4-A7A6-B543B035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1027E9-F1CB-44F1-AAE9-82D566FF3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87486D-22A9-4089-9377-9E1D7623E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BC4E70-DF83-4313-A669-4247F219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127-9831-4652-B859-515A51B5861F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CE7C-7B14-49E8-9EBF-D6447FDD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47E74A-70E8-46F3-ADCD-9A34ACCA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4874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8A8DB-8322-4511-8906-09C75E5D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956"/>
            <a:ext cx="8782050" cy="1325563"/>
          </a:xfrm>
        </p:spPr>
        <p:txBody>
          <a:bodyPr>
            <a:normAutofit/>
          </a:bodyPr>
          <a:lstStyle>
            <a:lvl1pPr>
              <a:defRPr sz="43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B30AB-6358-4563-8AD6-E9F4553B3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2BC03D-F2B7-4329-A5C9-CA3C6BA5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04C58-5B11-44BE-A542-E8589C08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D422E9-B6E3-4598-AF81-4A1A1B4A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Outdoorobjekt enthält.&#10;&#10;Mit hoher Zuverlässigkeit generierte Beschreibung">
            <a:extLst>
              <a:ext uri="{FF2B5EF4-FFF2-40B4-BE49-F238E27FC236}">
                <a16:creationId xmlns:a16="http://schemas.microsoft.com/office/drawing/2014/main" id="{2CB952C6-8B77-49D0-92A7-02454F2CAD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265114"/>
            <a:ext cx="857250" cy="857250"/>
          </a:xfrm>
          <a:prstGeom prst="rect">
            <a:avLst/>
          </a:prstGeom>
        </p:spPr>
      </p:pic>
      <p:pic>
        <p:nvPicPr>
          <p:cNvPr id="9" name="Picture 22" descr="http://www.tkm.uni-karlsruhe.de/~shnirman/kit_logo.png">
            <a:extLst>
              <a:ext uri="{FF2B5EF4-FFF2-40B4-BE49-F238E27FC236}">
                <a16:creationId xmlns:a16="http://schemas.microsoft.com/office/drawing/2014/main" id="{02F42198-A48C-4686-A2C4-8DE5826CE8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" y="265114"/>
            <a:ext cx="1971678" cy="9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C5CC6-CB86-4E10-B161-15C0B58C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01B3D-8C85-4885-9059-FC36EA29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7C4B7-0AB2-4372-B23D-C0CC2679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256B-EDD3-419B-AB66-BEC8A000431F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EDC3D0-6E06-49B7-80B2-A703FBF1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60D49-5903-47BE-91B6-435E9374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12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6CD4-C491-4A4C-9CFD-3F884327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7472CD-611C-4EAC-A7B3-02D7371D8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B81E89-ADC6-4FEF-8FB5-2D8647EC2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CAB282-F375-46BB-8030-6DE41258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8CF98-3602-494A-9CAC-5DFBC9242AF7}" type="datetime1">
              <a:rPr lang="de-DE" smtClean="0"/>
              <a:t>18.03.2018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62762C-3387-42BA-9780-EE9C288D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EF764B-F110-4FB7-8D75-FA745C80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1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9CC6D-AA8C-4531-B88B-8AD478B3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0EEAF-6F7B-4828-ADFA-CA0DDFEAD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C18481-0085-4532-A7A0-82B01C2D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499629-CAA1-4965-949D-F9E362892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0F0B0C-4574-4FD9-9DA9-A20B68A16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EEBF41-6618-4348-B300-0778ADAD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09B22-C949-4727-9433-D52C6F794426}" type="datetime1">
              <a:rPr lang="de-DE" smtClean="0"/>
              <a:t>18.03.2018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EAECAF-BB84-403A-8B25-7DB644F3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A7DD689-E412-4038-8779-A0126190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8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0B4DF-B10A-42CD-9BC0-9B619F8D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916BDF-097F-4C76-B0B6-D15C82F8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CF8C-105E-4701-B4B5-0A1E9D3CA6EF}" type="datetime1">
              <a:rPr lang="de-DE" smtClean="0"/>
              <a:t>18.03.2018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850AC5-3BC2-44DE-9B62-F4CA23BD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0A377C-1CE5-4395-B13D-D7815A48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7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22DD01-8AD4-433C-8F99-240C7130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0985C-1887-4F79-9B66-B007FC088BAA}" type="datetime1">
              <a:rPr lang="de-DE" smtClean="0"/>
              <a:t>18.03.2018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B41B21-F1FD-41CE-B169-AC7E4E55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B92583-3F96-4DBB-B2EF-3CC7F897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Picture 22" descr="http://www.tkm.uni-karlsruhe.de/~shnirman/kit_logo.png">
            <a:extLst>
              <a:ext uri="{FF2B5EF4-FFF2-40B4-BE49-F238E27FC236}">
                <a16:creationId xmlns:a16="http://schemas.microsoft.com/office/drawing/2014/main" id="{FD6D1596-7237-49D8-B9D8-695259E804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" y="265114"/>
            <a:ext cx="1971678" cy="9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Outdoorobjekt enthält.&#10;&#10;Mit hoher Zuverlässigkeit generierte Beschreibung">
            <a:extLst>
              <a:ext uri="{FF2B5EF4-FFF2-40B4-BE49-F238E27FC236}">
                <a16:creationId xmlns:a16="http://schemas.microsoft.com/office/drawing/2014/main" id="{00CD9A1F-41FA-4C57-A047-F3682B5D76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265114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088DC-2C02-431D-BB60-C374B6D4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C8457-FC75-4C25-B7D7-C3EEA5B6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A2B899-70E9-40FD-A472-496F8E26A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5CB0CD-E398-4DD9-97C1-58951CB8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CCB1-4359-4BE1-AB50-03FF1EA102D6}" type="datetime1">
              <a:rPr lang="de-DE" smtClean="0"/>
              <a:t>18.03.2018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B246A4-C774-48A9-89B0-4EFC2986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EA91D3-FBA6-44CD-90E7-25767336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6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E1416-15B9-4849-BA56-99B309EE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747D34-2737-4032-8A78-3CB1E1653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C3E012-3CE6-45A3-9050-E2EED4AC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EEC50D-819F-436C-BCB2-7F28CF5C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D4B9-2008-451A-9021-718A1F80FC95}" type="datetime1">
              <a:rPr lang="de-DE" smtClean="0"/>
              <a:t>18.03.2018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CCAD1-D3D3-4400-B4A7-06C3EB56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55C06A-AAC4-43B9-A1D7-468752F7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75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903C745-AA5C-4CCE-A750-DBEB8084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557E7C-E2AE-40BD-8CE3-88529E44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A9D5F1-8DD5-41F4-8282-AE9EB3D6A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324BA-D453-4A3B-BFEB-151A90D6DD72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14C94A-7FE5-46F8-82E0-C4A7A857F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35F2F-13E1-418C-8469-C971B8F99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A328-DA35-4708-8EDC-8E46555B4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5FC7C-2EF7-40D2-BCD5-D867EC010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myMD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6F7F58C-C3F2-4BE9-B794-E31D30D8F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147669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 txBox="1"/>
          <p:nvPr/>
        </p:nvSpPr>
        <p:spPr>
          <a:xfrm>
            <a:off x="1983006" y="537836"/>
            <a:ext cx="8230471" cy="61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440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endParaRPr sz="3993" dirty="0"/>
          </a:p>
        </p:txBody>
      </p:sp>
      <p:sp>
        <p:nvSpPr>
          <p:cNvPr id="260" name="CustomShape 2"/>
          <p:cNvSpPr txBox="1"/>
          <p:nvPr/>
        </p:nvSpPr>
        <p:spPr>
          <a:xfrm>
            <a:off x="1983006" y="1605189"/>
            <a:ext cx="8230471" cy="3976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92082" indent="-291774">
              <a:spcBef>
                <a:spcPts val="1271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endParaRPr sz="2904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3CFDEF-16DA-4596-8540-298475A1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Model - Schnittstelle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C05C63-60CD-4B90-8D35-4337E00B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2082" indent="-291774">
              <a:spcBef>
                <a:spcPts val="1271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lang="de-DE" sz="2904" dirty="0"/>
              <a:t>Fassade als Haupteinstiegsstelle</a:t>
            </a:r>
            <a:endParaRPr lang="de-DE" sz="2904" spc="-1" dirty="0"/>
          </a:p>
          <a:p>
            <a:pPr marL="392082" indent="-291774">
              <a:spcBef>
                <a:spcPts val="1271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lang="de-DE" sz="2904" dirty="0"/>
              <a:t>Anzuzeigende Objekte</a:t>
            </a:r>
            <a:endParaRPr lang="de-DE" sz="2904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2800" spc="-100">
                <a:uFill>
                  <a:solidFill>
                    <a:srgbClr val="FFFFFF"/>
                  </a:solidFill>
                </a:uFill>
              </a:defRPr>
            </a:pPr>
            <a:r>
              <a:rPr lang="de-DE" sz="2541" dirty="0"/>
              <a:t>Medizinische Daten</a:t>
            </a:r>
            <a:endParaRPr lang="de-DE" sz="2541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2800" spc="-100">
                <a:uFill>
                  <a:solidFill>
                    <a:srgbClr val="FFFFFF"/>
                  </a:solidFill>
                </a:uFill>
              </a:defRPr>
            </a:pPr>
            <a:r>
              <a:rPr lang="de-DE" sz="2541" dirty="0"/>
              <a:t>Verfügbare Partner</a:t>
            </a:r>
            <a:endParaRPr lang="de-DE" sz="2541" spc="-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92D7C-6290-415D-A3A5-E6797B09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0D396-E920-4D73-A738-C9428729C439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CF65C5-859C-4862-86DA-0D5831BF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385A50-4936-487E-8407-31592D04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8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 txBox="1"/>
          <p:nvPr/>
        </p:nvSpPr>
        <p:spPr>
          <a:xfrm>
            <a:off x="1983006" y="537836"/>
            <a:ext cx="8230471" cy="61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440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endParaRPr sz="3993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0CE3DF-705F-4EEA-BCDA-39A9BA5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Model - Pakete</a:t>
            </a:r>
            <a:endParaRPr lang="de-DE" dirty="0"/>
          </a:p>
        </p:txBody>
      </p:sp>
      <p:pic>
        <p:nvPicPr>
          <p:cNvPr id="6" name="image4.png" descr="image4.png">
            <a:extLst>
              <a:ext uri="{FF2B5EF4-FFF2-40B4-BE49-F238E27FC236}">
                <a16:creationId xmlns:a16="http://schemas.microsoft.com/office/drawing/2014/main" id="{BB70BBF5-0D34-434F-959F-CEDD66CE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221782" y="1825625"/>
            <a:ext cx="7748435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A805CA-B4F5-42A2-8933-7D58B49D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576E-2470-4ED5-90AA-916BA076419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BA822-ECA7-4BAF-A7AE-C44A987C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B56962-029C-450F-A51B-3C2778DB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5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A4316E-AD98-42DD-B06C-DB060ECD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97D1D1B6-EEDC-4952-BF9A-B83858DFCD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Für</a:t>
            </a:r>
            <a:r>
              <a:rPr sz="2904" dirty="0"/>
              <a:t> </a:t>
            </a:r>
            <a:r>
              <a:rPr sz="2904" dirty="0" err="1"/>
              <a:t>jede</a:t>
            </a:r>
            <a:r>
              <a:rPr sz="2904" dirty="0"/>
              <a:t> „</a:t>
            </a:r>
            <a:r>
              <a:rPr sz="2904" dirty="0" err="1"/>
              <a:t>Seite</a:t>
            </a:r>
            <a:r>
              <a:rPr sz="2904" dirty="0"/>
              <a:t>“ </a:t>
            </a:r>
            <a:r>
              <a:rPr sz="2904" dirty="0" err="1"/>
              <a:t>eine</a:t>
            </a:r>
            <a:r>
              <a:rPr sz="2904" dirty="0"/>
              <a:t> View</a:t>
            </a:r>
            <a:endParaRPr sz="2904" spc="-1" dirty="0"/>
          </a:p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/>
              <a:t>In </a:t>
            </a:r>
            <a:r>
              <a:rPr lang="de-DE" sz="2904" dirty="0"/>
              <a:t>.</a:t>
            </a:r>
            <a:r>
              <a:rPr sz="2904" dirty="0"/>
              <a:t>XAML</a:t>
            </a:r>
            <a:endParaRPr sz="2904" spc="-1" dirty="0"/>
          </a:p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Mit</a:t>
            </a:r>
            <a:r>
              <a:rPr sz="2904" dirty="0"/>
              <a:t> C#-Code-Behind</a:t>
            </a:r>
            <a:endParaRPr sz="2904" spc="-1" dirty="0"/>
          </a:p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Erben</a:t>
            </a:r>
            <a:r>
              <a:rPr sz="2904" dirty="0"/>
              <a:t> </a:t>
            </a:r>
            <a:r>
              <a:rPr sz="2904" dirty="0" err="1"/>
              <a:t>alle</a:t>
            </a:r>
            <a:r>
              <a:rPr sz="2904" dirty="0"/>
              <a:t> von </a:t>
            </a:r>
            <a:r>
              <a:rPr sz="2904" dirty="0" err="1"/>
              <a:t>einer</a:t>
            </a:r>
            <a:r>
              <a:rPr sz="2904" dirty="0"/>
              <a:t> </a:t>
            </a:r>
            <a:r>
              <a:rPr sz="2904" dirty="0" err="1"/>
              <a:t>abstrakten</a:t>
            </a:r>
            <a:r>
              <a:rPr sz="2904" dirty="0"/>
              <a:t> </a:t>
            </a:r>
            <a:r>
              <a:rPr sz="2904" dirty="0" err="1"/>
              <a:t>Klasse</a:t>
            </a:r>
            <a:endParaRPr sz="2904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2109850-C69F-437E-9227-C7C9DF28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67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96BD2B-8C75-4352-B3E2-036FF4EC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 - Pakete</a:t>
            </a:r>
          </a:p>
        </p:txBody>
      </p:sp>
      <p:pic>
        <p:nvPicPr>
          <p:cNvPr id="6" name="Inhaltsplatzhalter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DEF05B3-8CAE-491A-A932-859180A04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4217"/>
            <a:ext cx="10515600" cy="3174153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B56ADE-956F-4CCC-A2E9-04827D50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13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B359C08-AFA1-4C80-9459-381C0266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CA2-A269-45C4-B721-80D82D79F089}" type="datetime1">
              <a:rPr lang="de-DE" smtClean="0"/>
              <a:t>18.03.2018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A6427E-4546-4721-B260-596A957C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</p:spTree>
    <p:extLst>
      <p:ext uri="{BB962C8B-B14F-4D97-AF65-F5344CB8AC3E}">
        <p14:creationId xmlns:p14="http://schemas.microsoft.com/office/powerpoint/2010/main" val="15854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 txBox="1"/>
          <p:nvPr/>
        </p:nvSpPr>
        <p:spPr>
          <a:xfrm>
            <a:off x="1983006" y="537836"/>
            <a:ext cx="8230471" cy="61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440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endParaRPr sz="3993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FF517A6-DBA8-4094-AE4F-8C962302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1CD469EF-C16A-4E77-8EC3-6E34361CC3F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Für</a:t>
            </a:r>
            <a:r>
              <a:rPr sz="2904" dirty="0"/>
              <a:t> </a:t>
            </a:r>
            <a:r>
              <a:rPr sz="2904" dirty="0" err="1"/>
              <a:t>jede</a:t>
            </a:r>
            <a:r>
              <a:rPr sz="2904" dirty="0"/>
              <a:t> View </a:t>
            </a:r>
            <a:r>
              <a:rPr sz="2904" dirty="0" err="1"/>
              <a:t>ein</a:t>
            </a:r>
            <a:r>
              <a:rPr sz="2904" dirty="0"/>
              <a:t> </a:t>
            </a:r>
            <a:r>
              <a:rPr sz="2904" dirty="0" err="1"/>
              <a:t>ViewModel</a:t>
            </a:r>
            <a:endParaRPr sz="2904" spc="-1" dirty="0"/>
          </a:p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Kennt</a:t>
            </a:r>
            <a:r>
              <a:rPr sz="2904" dirty="0"/>
              <a:t> die </a:t>
            </a:r>
            <a:r>
              <a:rPr sz="2904" dirty="0" err="1"/>
              <a:t>jeweils</a:t>
            </a:r>
            <a:r>
              <a:rPr sz="2904" dirty="0"/>
              <a:t> </a:t>
            </a:r>
            <a:r>
              <a:rPr sz="2904" dirty="0" err="1"/>
              <a:t>nötigen</a:t>
            </a:r>
            <a:r>
              <a:rPr sz="2904" dirty="0"/>
              <a:t> Model-</a:t>
            </a:r>
            <a:r>
              <a:rPr sz="2904" dirty="0" err="1"/>
              <a:t>Schnittstellen</a:t>
            </a:r>
            <a:endParaRPr sz="2904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ModelFacadeInterface</a:t>
            </a:r>
            <a:endParaRPr sz="2904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DataModelInterface</a:t>
            </a:r>
            <a:endParaRPr sz="2904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TransmissionModelInterface</a:t>
            </a:r>
            <a:endParaRPr sz="2904" spc="-1" dirty="0"/>
          </a:p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/>
              <a:t>Holt </a:t>
            </a:r>
            <a:r>
              <a:rPr sz="2904" dirty="0" err="1"/>
              <a:t>sich</a:t>
            </a:r>
            <a:r>
              <a:rPr sz="2904" dirty="0"/>
              <a:t> </a:t>
            </a:r>
            <a:r>
              <a:rPr sz="2904" dirty="0" err="1"/>
              <a:t>anzuzeigende</a:t>
            </a:r>
            <a:r>
              <a:rPr sz="2904" dirty="0"/>
              <a:t> </a:t>
            </a:r>
            <a:r>
              <a:rPr sz="2904" dirty="0" err="1"/>
              <a:t>Informationen</a:t>
            </a:r>
            <a:endParaRPr sz="2904" spc="-1" dirty="0"/>
          </a:p>
          <a:p>
            <a:pPr marL="392082" indent="-291774">
              <a:spcBef>
                <a:spcPts val="998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 err="1"/>
              <a:t>Weiterreichung</a:t>
            </a:r>
            <a:r>
              <a:rPr sz="2904" dirty="0"/>
              <a:t> an View </a:t>
            </a:r>
            <a:r>
              <a:rPr sz="2904" dirty="0" err="1"/>
              <a:t>über</a:t>
            </a:r>
            <a:r>
              <a:rPr sz="2904" dirty="0"/>
              <a:t> </a:t>
            </a:r>
            <a:r>
              <a:rPr sz="2904" dirty="0" err="1"/>
              <a:t>DataBinding</a:t>
            </a:r>
            <a:endParaRPr sz="2904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DA37ABE-873E-4756-B280-5CAD4CE4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75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96BD2B-8C75-4352-B3E2-036FF4EC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ViewModel</a:t>
            </a:r>
            <a:r>
              <a:rPr lang="de-DE" dirty="0"/>
              <a:t> - Pakete</a:t>
            </a:r>
          </a:p>
        </p:txBody>
      </p:sp>
      <p:pic>
        <p:nvPicPr>
          <p:cNvPr id="8" name="Inhaltsplatzhalter 7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A32EB932-453F-493F-955A-15625960C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2460"/>
            <a:ext cx="10515600" cy="2517667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B56ADE-956F-4CCC-A2E9-04827D50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15</a:t>
            </a:fld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7493089-B010-462E-AC2F-CBD4061C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9FF05-8879-4E7E-B006-BB9A37930392}" type="datetime1">
              <a:rPr lang="de-DE" smtClean="0"/>
              <a:t>18.03.2018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3EBA9F0-C541-48F9-98D3-4F968B32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</p:spTree>
    <p:extLst>
      <p:ext uri="{BB962C8B-B14F-4D97-AF65-F5344CB8AC3E}">
        <p14:creationId xmlns:p14="http://schemas.microsoft.com/office/powerpoint/2010/main" val="39772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93FB2-8DC9-42A1-8D0B-5B66562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pic>
        <p:nvPicPr>
          <p:cNvPr id="8" name="Inhaltsplatzhalter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0061185D-9038-43B0-91A3-003AAFB7A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14" y="1069268"/>
            <a:ext cx="6919686" cy="549250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8F822-ECC0-4013-8E51-620807BB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B375DC-733C-41D7-98F3-B2AD732A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A0DFBF-8D9C-405E-86CC-7DFE1D4B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83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2">
            <a:extLst>
              <a:ext uri="{FF2B5EF4-FFF2-40B4-BE49-F238E27FC236}">
                <a16:creationId xmlns:a16="http://schemas.microsoft.com/office/drawing/2014/main" id="{4D1B9CAE-F486-407A-853F-9BE47E848B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92082" indent="-291774">
              <a:spcBef>
                <a:spcPts val="1271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/>
              <a:t>Model</a:t>
            </a:r>
            <a:endParaRPr sz="2904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2800" spc="-100">
                <a:uFill>
                  <a:solidFill>
                    <a:srgbClr val="FFFFFF"/>
                  </a:solidFill>
                </a:uFill>
              </a:defRPr>
            </a:pPr>
            <a:r>
              <a:rPr sz="2541" dirty="0"/>
              <a:t>Soll </a:t>
            </a:r>
            <a:r>
              <a:rPr sz="2541" dirty="0" err="1"/>
              <a:t>nur</a:t>
            </a:r>
            <a:r>
              <a:rPr sz="2541" dirty="0"/>
              <a:t> </a:t>
            </a:r>
            <a:r>
              <a:rPr sz="2541" dirty="0" err="1"/>
              <a:t>Dateien</a:t>
            </a:r>
            <a:r>
              <a:rPr sz="2541" dirty="0"/>
              <a:t> </a:t>
            </a:r>
            <a:r>
              <a:rPr sz="2541" dirty="0" err="1"/>
              <a:t>übertragen</a:t>
            </a:r>
            <a:endParaRPr sz="2541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2800" spc="-100">
                <a:uFill>
                  <a:solidFill>
                    <a:srgbClr val="FFFFFF"/>
                  </a:solidFill>
                </a:uFill>
              </a:defRPr>
            </a:pPr>
            <a:r>
              <a:rPr sz="2541" dirty="0" err="1"/>
              <a:t>Reduziert</a:t>
            </a:r>
            <a:r>
              <a:rPr sz="2541" dirty="0"/>
              <a:t> auf </a:t>
            </a:r>
            <a:r>
              <a:rPr sz="2541" dirty="0" err="1"/>
              <a:t>TransmissionModel</a:t>
            </a:r>
            <a:endParaRPr sz="2541" spc="-1" dirty="0"/>
          </a:p>
          <a:p>
            <a:pPr marL="392082" indent="-291774">
              <a:spcBef>
                <a:spcPts val="1271"/>
              </a:spcBef>
              <a:buClr>
                <a:srgbClr val="000000"/>
              </a:buClr>
              <a:buSzPct val="45000"/>
              <a:buChar char="●"/>
              <a:defRPr sz="3200" spc="-100">
                <a:uFill>
                  <a:solidFill>
                    <a:srgbClr val="FFFFFF"/>
                  </a:solidFill>
                </a:uFill>
              </a:defRPr>
            </a:pPr>
            <a:r>
              <a:rPr sz="2904" dirty="0"/>
              <a:t>View, </a:t>
            </a:r>
            <a:r>
              <a:rPr sz="2904" dirty="0" err="1"/>
              <a:t>ViewModel</a:t>
            </a:r>
            <a:endParaRPr sz="2904" spc="-1" dirty="0"/>
          </a:p>
          <a:p>
            <a:pPr marL="784165" lvl="1" indent="-291774">
              <a:spcBef>
                <a:spcPts val="998"/>
              </a:spcBef>
              <a:buClr>
                <a:srgbClr val="000000"/>
              </a:buClr>
              <a:buSzPct val="75000"/>
              <a:buFont typeface="Symbol"/>
              <a:buChar char="-"/>
              <a:defRPr sz="2800" spc="-100">
                <a:uFill>
                  <a:solidFill>
                    <a:srgbClr val="FFFFFF"/>
                  </a:solidFill>
                </a:uFill>
              </a:defRPr>
            </a:pPr>
            <a:r>
              <a:rPr sz="2541" dirty="0" err="1"/>
              <a:t>Entsprechend</a:t>
            </a:r>
            <a:r>
              <a:rPr sz="2541" dirty="0"/>
              <a:t> </a:t>
            </a:r>
            <a:r>
              <a:rPr sz="2541" dirty="0" err="1"/>
              <a:t>reduziert</a:t>
            </a:r>
            <a:endParaRPr sz="2541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83D3F9-10BA-4485-B6E6-714F4334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7717-7CDD-413A-80CF-27750CE3FB07}" type="datetime1">
              <a:rPr lang="de-DE" smtClean="0"/>
              <a:t>18.03.2018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BD76B9-DFCE-4748-AB55-E8237F3D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D485475-E1FA-4545-9899-45543B12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17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F29A9689-BC76-4900-B3C7-406ED5CB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Arztanwendung</a:t>
            </a:r>
          </a:p>
        </p:txBody>
      </p:sp>
    </p:spTree>
    <p:extLst>
      <p:ext uri="{BB962C8B-B14F-4D97-AF65-F5344CB8AC3E}">
        <p14:creationId xmlns:p14="http://schemas.microsoft.com/office/powerpoint/2010/main" val="2457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659B249-5A25-459C-A3BE-33511816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Gantt-Diagramm - Entwurf</a:t>
            </a:r>
            <a:endParaRPr lang="de-DE" dirty="0"/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06DD12C-F2F3-49F7-AD3F-AB6DB70D4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4317"/>
            <a:ext cx="10515600" cy="315395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8AE268-EE0E-4B85-8623-A7FFD0D7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9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DC0AC-4791-4560-B859-3C1BDB61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Gantt-Diagramm - Implementierung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D6B3E9-4772-48B9-9FD3-C92547B3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FCA7B6-59E7-4CD9-B4AD-58B90D74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7387EC-97F8-4EE4-BB57-46393A05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19</a:t>
            </a:fld>
            <a:endParaRPr lang="de-DE"/>
          </a:p>
        </p:txBody>
      </p:sp>
      <p:pic>
        <p:nvPicPr>
          <p:cNvPr id="7" name="GanttDiagrammImplementierung.png" descr="GanttDiagrammImplementierung.png">
            <a:extLst>
              <a:ext uri="{FF2B5EF4-FFF2-40B4-BE49-F238E27FC236}">
                <a16:creationId xmlns:a16="http://schemas.microsoft.com/office/drawing/2014/main" id="{55DA62AD-C003-45B0-8E7C-B151B498B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19212" y="2029619"/>
            <a:ext cx="9553575" cy="39433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48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E11A0-4CB8-4BF1-B0AC-E87B7E555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Planungsphase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1E6203-C430-4159-BAA8-CC37B01E1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Eigene Krankenakte digital verwalten</a:t>
            </a:r>
          </a:p>
        </p:txBody>
      </p:sp>
    </p:spTree>
    <p:extLst>
      <p:ext uri="{BB962C8B-B14F-4D97-AF65-F5344CB8AC3E}">
        <p14:creationId xmlns:p14="http://schemas.microsoft.com/office/powerpoint/2010/main" val="122035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E3EA4-28DA-4F44-990F-0617088D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03943D-DCBE-4A21-8BC5-CCB6D34F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CB195E-3509-4EB6-A406-AD77675A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19933D-10DD-4B42-9FBC-A0C76031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20</a:t>
            </a:fld>
            <a:endParaRPr lang="de-DE"/>
          </a:p>
        </p:txBody>
      </p:sp>
      <p:pic>
        <p:nvPicPr>
          <p:cNvPr id="7" name="myMDImplementierung.png" descr="myMDImplementierung.png">
            <a:extLst>
              <a:ext uri="{FF2B5EF4-FFF2-40B4-BE49-F238E27FC236}">
                <a16:creationId xmlns:a16="http://schemas.microsoft.com/office/drawing/2014/main" id="{A54A0A27-2A42-4872-92EA-2FC48313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991410"/>
            <a:ext cx="10515600" cy="40197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1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409B5-D08E-4820-9450-D8D280A8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Implementierung - Fazit</a:t>
            </a:r>
            <a:br>
              <a:rPr lang="de-DE" sz="4400" dirty="0"/>
            </a:br>
            <a:endParaRPr lang="de-DE" dirty="0"/>
          </a:p>
        </p:txBody>
      </p:sp>
      <p:sp>
        <p:nvSpPr>
          <p:cNvPr id="6" name="Zeitplanung…">
            <a:extLst>
              <a:ext uri="{FF2B5EF4-FFF2-40B4-BE49-F238E27FC236}">
                <a16:creationId xmlns:a16="http://schemas.microsoft.com/office/drawing/2014/main" id="{A8423FFD-8908-4B64-9BD5-ABB2CCED75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439492" indent="-439492">
              <a:lnSpc>
                <a:spcPct val="150000"/>
              </a:lnSpc>
              <a:buSzPct val="100000"/>
              <a:buChar char="‣"/>
              <a:defRPr sz="4000" b="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rPr sz="2812" dirty="0" err="1"/>
              <a:t>Zeitplanung</a:t>
            </a:r>
            <a:endParaRPr sz="2812" dirty="0"/>
          </a:p>
          <a:p>
            <a:pPr marL="752020" lvl="1" indent="-439492">
              <a:lnSpc>
                <a:spcPct val="150000"/>
              </a:lnSpc>
              <a:buSzPct val="100000"/>
              <a:buChar char="‣"/>
              <a:defRPr sz="4000" b="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rPr sz="2812" dirty="0"/>
              <a:t>Schneller an </a:t>
            </a:r>
            <a:r>
              <a:rPr sz="2812" dirty="0" err="1"/>
              <a:t>manchen</a:t>
            </a:r>
            <a:r>
              <a:rPr sz="2812" dirty="0"/>
              <a:t> </a:t>
            </a:r>
            <a:r>
              <a:rPr sz="2812" dirty="0" err="1"/>
              <a:t>Stellen</a:t>
            </a:r>
            <a:r>
              <a:rPr sz="2812" dirty="0"/>
              <a:t>, </a:t>
            </a:r>
            <a:r>
              <a:rPr sz="2812" dirty="0" err="1"/>
              <a:t>langsamer</a:t>
            </a:r>
            <a:r>
              <a:rPr sz="2812" dirty="0"/>
              <a:t> an </a:t>
            </a:r>
            <a:r>
              <a:rPr sz="2812" dirty="0" err="1"/>
              <a:t>anderen</a:t>
            </a:r>
            <a:endParaRPr lang="de-DE" sz="2812" dirty="0"/>
          </a:p>
          <a:p>
            <a:pPr marL="752020" lvl="1" indent="-439492">
              <a:lnSpc>
                <a:spcPct val="150000"/>
              </a:lnSpc>
              <a:buSzPct val="100000"/>
              <a:buChar char="‣"/>
              <a:defRPr sz="4000" b="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rPr lang="de-DE" sz="2812" dirty="0"/>
              <a:t>Zu wenig Zeit für </a:t>
            </a:r>
            <a:r>
              <a:rPr lang="de-DE" sz="2812" dirty="0" err="1"/>
              <a:t>Dekstop</a:t>
            </a:r>
            <a:r>
              <a:rPr lang="de-DE" sz="2812" dirty="0"/>
              <a:t>-Anwendung</a:t>
            </a:r>
            <a:endParaRPr sz="2812" dirty="0"/>
          </a:p>
          <a:p>
            <a:pPr marL="439492" indent="-439492">
              <a:lnSpc>
                <a:spcPct val="150000"/>
              </a:lnSpc>
              <a:buSzPct val="100000"/>
              <a:buChar char="‣"/>
              <a:defRPr sz="4000" b="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rPr sz="2812" dirty="0" err="1"/>
              <a:t>Aufgabeneinteilung</a:t>
            </a:r>
            <a:endParaRPr sz="2812" dirty="0"/>
          </a:p>
          <a:p>
            <a:pPr marL="752020" lvl="1" indent="-439492">
              <a:lnSpc>
                <a:spcPct val="150000"/>
              </a:lnSpc>
              <a:buSzPct val="100000"/>
              <a:buChar char="‣"/>
              <a:defRPr sz="4000" b="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rPr sz="2812" dirty="0" err="1"/>
              <a:t>Abhängigkeiten</a:t>
            </a:r>
            <a:r>
              <a:rPr sz="2812" dirty="0"/>
              <a:t> </a:t>
            </a:r>
            <a:r>
              <a:rPr sz="2812" dirty="0" err="1"/>
              <a:t>zwischen</a:t>
            </a:r>
            <a:r>
              <a:rPr sz="2812" dirty="0"/>
              <a:t> View/</a:t>
            </a:r>
            <a:r>
              <a:rPr sz="2812" dirty="0" err="1"/>
              <a:t>ViewModel</a:t>
            </a:r>
            <a:endParaRPr sz="2812" dirty="0"/>
          </a:p>
          <a:p>
            <a:pPr marL="752020" lvl="1" indent="-439492">
              <a:lnSpc>
                <a:spcPct val="150000"/>
              </a:lnSpc>
              <a:buSzPct val="100000"/>
              <a:buChar char="‣"/>
              <a:defRPr sz="4000" b="0"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pPr>
            <a:r>
              <a:rPr sz="2812" dirty="0" err="1"/>
              <a:t>Teilung</a:t>
            </a:r>
            <a:r>
              <a:rPr sz="2812" dirty="0"/>
              <a:t> </a:t>
            </a:r>
            <a:r>
              <a:rPr sz="2812" dirty="0" err="1"/>
              <a:t>zwischen</a:t>
            </a:r>
            <a:r>
              <a:rPr sz="2812" dirty="0"/>
              <a:t> Model und </a:t>
            </a:r>
            <a:r>
              <a:rPr sz="2812" dirty="0" err="1"/>
              <a:t>ViewModel</a:t>
            </a:r>
            <a:endParaRPr sz="2812" dirty="0"/>
          </a:p>
        </p:txBody>
      </p:sp>
    </p:spTree>
    <p:extLst>
      <p:ext uri="{BB962C8B-B14F-4D97-AF65-F5344CB8AC3E}">
        <p14:creationId xmlns:p14="http://schemas.microsoft.com/office/powerpoint/2010/main" val="17799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499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499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99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499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99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499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3FD0D-FF7C-4225-B6CA-9E74E70C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der Nutzerstudie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C8914-8478-435B-A17C-5A1F1BA5D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BA43BC-E530-4D18-95F3-3A7B7BC7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D84E5E-80E8-44A2-83F6-7F472101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785580-5E25-417A-A1D6-1DB16AFE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1B9DE1EB-9FE3-4BC1-B328-3F196B470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63421"/>
              </p:ext>
            </p:extLst>
          </p:nvPr>
        </p:nvGraphicFramePr>
        <p:xfrm>
          <a:off x="0" y="-45720"/>
          <a:ext cx="12192000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6162">
                  <a:extLst>
                    <a:ext uri="{9D8B030D-6E8A-4147-A177-3AD203B41FA5}">
                      <a16:colId xmlns:a16="http://schemas.microsoft.com/office/drawing/2014/main" val="3629839013"/>
                    </a:ext>
                  </a:extLst>
                </a:gridCol>
                <a:gridCol w="992221">
                  <a:extLst>
                    <a:ext uri="{9D8B030D-6E8A-4147-A177-3AD203B41FA5}">
                      <a16:colId xmlns:a16="http://schemas.microsoft.com/office/drawing/2014/main" val="3204623753"/>
                    </a:ext>
                  </a:extLst>
                </a:gridCol>
                <a:gridCol w="7133617">
                  <a:extLst>
                    <a:ext uri="{9D8B030D-6E8A-4147-A177-3AD203B41FA5}">
                      <a16:colId xmlns:a16="http://schemas.microsoft.com/office/drawing/2014/main" val="2282614464"/>
                    </a:ext>
                  </a:extLst>
                </a:gridCol>
              </a:tblGrid>
              <a:tr h="305687">
                <a:tc>
                  <a:txBody>
                    <a:bodyPr/>
                    <a:lstStyle/>
                    <a:p>
                      <a:r>
                        <a:rPr lang="de-DE" sz="1600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2275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Namen im Profil festlegen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Bearbeiten Knopf wird nicht immer gefunden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46970"/>
                  </a:ext>
                </a:extLst>
              </a:tr>
              <a:tr h="350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Versicherungsnummer im Profil festlegen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201139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Neue Medikation hinzufügen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42915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Medikationdosis</a:t>
                      </a:r>
                      <a:r>
                        <a:rPr lang="de-DE" sz="1800" dirty="0"/>
                        <a:t> ändern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570735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Medikationstartdatum</a:t>
                      </a:r>
                      <a:r>
                        <a:rPr lang="de-DE" sz="1800" dirty="0"/>
                        <a:t> ändern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787756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Einnahmehäufigkeit ändern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67023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Editieren abbrechen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560119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Medikation löschen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Swipe-to-delete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Context</a:t>
                      </a:r>
                      <a:r>
                        <a:rPr lang="de-DE" dirty="0"/>
                        <a:t> Menü war nicht jedem bekannt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5629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Geräte suchen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214768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Computer des Arztes verbinden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5813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Dateien empfangen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495949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Empfangenen Arztbrief öffnen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917793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Arztbrief schließen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2749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Arztbrief löschen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47556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Desktop-Anwendung starten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61160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Server starten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287775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Datei auswählen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682361"/>
                  </a:ext>
                </a:extLst>
              </a:tr>
              <a:tr h="305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Dateiauswahl bestätigen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Fertig-Button wurde nicht gefunden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1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9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3D589-332A-4FB3-8D64-452441B2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BE5AE68-2319-4804-A982-C39D5F0E4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48" y="1680765"/>
            <a:ext cx="2447627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B0E7A0-B42D-41DD-A93F-25493B4C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69E97-36B9-46D9-A569-2D454762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A42A-FB01-4DA6-B856-8DFF7F6A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23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03577B-CFA4-4FE7-B9AB-F77DAE291AB4}"/>
              </a:ext>
            </a:extLst>
          </p:cNvPr>
          <p:cNvSpPr txBox="1"/>
          <p:nvPr/>
        </p:nvSpPr>
        <p:spPr>
          <a:xfrm>
            <a:off x="726332" y="1926077"/>
            <a:ext cx="6569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Physischer Zurück Button verursacht unerwünschtes Verhalten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Wurde beim Testen nicht erkannt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Mittlerweile behoben</a:t>
            </a:r>
          </a:p>
        </p:txBody>
      </p:sp>
    </p:spTree>
    <p:extLst>
      <p:ext uri="{BB962C8B-B14F-4D97-AF65-F5344CB8AC3E}">
        <p14:creationId xmlns:p14="http://schemas.microsoft.com/office/powerpoint/2010/main" val="37972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3D765-5A82-4609-B859-93FEF058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A5AA48-351D-4B35-8313-756E147A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App stürzt ab, wenn man mit einem Gerät ohne Bluetooth (z.B. Emulator) nach Geräten sucht.</a:t>
            </a:r>
          </a:p>
          <a:p>
            <a:r>
              <a:rPr lang="de-DE" dirty="0"/>
              <a:t>Durch schnelles Klicken lassen sich manche Pages mehrmals öffnen.</a:t>
            </a:r>
          </a:p>
          <a:p>
            <a:r>
              <a:rPr lang="de-DE" dirty="0"/>
              <a:t>Der Server auf der Desktop-Anwendung wird nicht gestoppt.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AE8D7B-4276-44DE-AFCF-C00A36A8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7AA508-C457-4F7B-AC7E-8C6FE9B9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FA9502-BFE6-472B-AF01-FDD5FA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80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93E23-5CBA-4BAF-8F48-D2A84D55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Testphase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6D0D-F5EB-44D8-B9A2-90F994B3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jede Eingabe wurde berücksichtigt</a:t>
            </a:r>
          </a:p>
          <a:p>
            <a:r>
              <a:rPr lang="de-DE" dirty="0"/>
              <a:t>Großer Zeitdruck wegen Problemen in der Implementierung</a:t>
            </a:r>
          </a:p>
          <a:p>
            <a:r>
              <a:rPr lang="de-DE" dirty="0"/>
              <a:t>App an Tester verteilen war eine gute Idee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E911F2-DF3A-474B-B3F2-34A4F69A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5CE3-EBA8-4388-8B2E-E26A771E21A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5B3A0B-1A94-4DAE-90B7-FEB374DA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807B0C-781E-4D50-BFD1-99BB859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5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8D8E9-E193-4528-943B-7DF0CC5A0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050547-1C7E-4A83-B735-74D8B5EB5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5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C5E2A-36A6-463A-900A-15ED713D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D2025-DA5E-42BA-A8F4-B9472215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myMD App</a:t>
            </a:r>
          </a:p>
          <a:p>
            <a:pPr lvl="1"/>
            <a:r>
              <a:rPr lang="de-DE" dirty="0"/>
              <a:t>Empfängt Arztbriefe, speichert sie auf dem Handy und stellt sie dar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Desktop Anwendung</a:t>
            </a:r>
          </a:p>
          <a:p>
            <a:pPr lvl="1"/>
            <a:r>
              <a:rPr lang="de-DE" dirty="0"/>
              <a:t>Sendet Arztbriefe an eine myMD App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8D7AC-ABFA-4C2B-AD89-6FEC94C6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5BD62-93E6-4999-9C93-59EBF8571EC8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2BFBA-8693-4062-8138-D331B470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8695B5-1DAC-4E55-AE2F-ABB68E64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2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7127A-970F-40DA-9169-8190610E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Wunschkriterien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325467-CA98-47C1-9050-F4CABF75F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myMD App</a:t>
            </a:r>
          </a:p>
          <a:p>
            <a:pPr lvl="1"/>
            <a:r>
              <a:rPr lang="de-DE" dirty="0"/>
              <a:t>Sendet Arztbriefe an die Desktop Anwendung</a:t>
            </a:r>
          </a:p>
          <a:p>
            <a:pPr lvl="1"/>
            <a:r>
              <a:rPr lang="de-DE" dirty="0"/>
              <a:t>Erhält weitere Funktionalitäten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Desktop Anwendung</a:t>
            </a:r>
          </a:p>
          <a:p>
            <a:pPr lvl="1"/>
            <a:r>
              <a:rPr lang="de-DE" dirty="0"/>
              <a:t>Empfängt Arztbriefe und speichert sie auf dem Computer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C430D-72D6-45AD-8F50-0ED40BF5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F1BB7-079B-48DE-B825-5E77193B6D8A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1F8E8-5DDA-4E63-A4D9-ECD0BE81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4F814F-7FC2-4575-AE14-439EF604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57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04BAB-1BD6-4347-B28E-EB7D9182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Zielgruppen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E91008-A058-408C-8B3A-4F105B78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Patienten</a:t>
            </a:r>
          </a:p>
          <a:p>
            <a:pPr lvl="1"/>
            <a:r>
              <a:rPr lang="de-DE" dirty="0"/>
              <a:t>Alle Menschen, die in ärztliche Behandlung gehen</a:t>
            </a:r>
          </a:p>
          <a:p>
            <a:pPr lvl="1"/>
            <a:r>
              <a:rPr lang="de-DE" dirty="0"/>
              <a:t>Wollen ihre eigenen Daten auch lokal zur Verfügung haben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Ärzte</a:t>
            </a:r>
          </a:p>
          <a:p>
            <a:pPr lvl="1"/>
            <a:r>
              <a:rPr lang="de-DE" dirty="0"/>
              <a:t>Bieten den Patienten die medizinischen Daten als Service über myMD 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ED8902-D5C3-434B-8E2B-CE1FD671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3791-F4A0-45DC-869D-9A26E741145F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202E99-CE41-4DC9-951E-E24E865C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BEE910-B52E-4CED-A085-B92DE9D4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5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FE6A-9F9D-4725-93AB-72EDA62D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374E8-CEE3-4619-855E-0ECBBFBB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3D31D-2A68-4AB3-BA57-3F3BDCB3BD1D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06DFEA-4371-4FDA-B3F6-661CDC78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E512C-8AFD-411F-B9AD-CC425996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6</a:t>
            </a:fld>
            <a:endParaRPr lang="de-DE"/>
          </a:p>
        </p:txBody>
      </p:sp>
      <p:pic>
        <p:nvPicPr>
          <p:cNvPr id="10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F9C23B6-66D7-451E-9C7A-79222A4A5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1" y="1282146"/>
            <a:ext cx="2743199" cy="4869178"/>
          </a:xfrm>
          <a:prstGeom prst="rect">
            <a:avLst/>
          </a:prstGeom>
        </p:spPr>
      </p:pic>
      <p:pic>
        <p:nvPicPr>
          <p:cNvPr id="12" name="Grafik 11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517EB3BC-79AF-4C4C-9E3C-C561BD02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295877"/>
            <a:ext cx="2743200" cy="4869179"/>
          </a:xfrm>
          <a:prstGeom prst="rect">
            <a:avLst/>
          </a:prstGeom>
        </p:spPr>
      </p:pic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2D83B2BD-5EDF-4C61-B1D7-81C28056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FE6A-9F9D-4725-93AB-72EDA62D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Benutzeroberfläche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374E8-CEE3-4619-855E-0ECBBFBB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9E54-D9E8-4B37-AD91-2D9239AD3AA7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06DFEA-4371-4FDA-B3F6-661CDC78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E512C-8AFD-411F-B9AD-CC425996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7</a:t>
            </a:fld>
            <a:endParaRPr lang="de-DE"/>
          </a:p>
        </p:txBody>
      </p:sp>
      <p:pic>
        <p:nvPicPr>
          <p:cNvPr id="7" name="Inhaltsplatzhalter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48BC0F2-E098-44B4-B18B-F6109DE13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86" y="1280319"/>
            <a:ext cx="2743200" cy="4869180"/>
          </a:xfrm>
        </p:spPr>
      </p:pic>
      <p:pic>
        <p:nvPicPr>
          <p:cNvPr id="9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3BFFBC6-BEAE-40E3-A575-D6C60C97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282144"/>
            <a:ext cx="2743200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2E1CA-0DE0-48CD-9FEB-EFB4C3E2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Benutzeroberfläche</a:t>
            </a:r>
          </a:p>
        </p:txBody>
      </p:sp>
      <p:pic>
        <p:nvPicPr>
          <p:cNvPr id="8" name="Inhaltsplatzhalter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70E4773-A977-4D77-A93A-F84FF481C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59" y="1267619"/>
            <a:ext cx="2761803" cy="49022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AD89ED-113E-4F92-A872-927A4899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7B862-E313-4050-B362-4BA5EE563516}" type="datetime1">
              <a:rPr lang="de-DE" smtClean="0"/>
              <a:t>18.03.2018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B2AB2-7E83-4A16-8981-C9BC1D02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9F3B83-B095-44DE-B871-02F09A96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8</a:t>
            </a:fld>
            <a:endParaRPr lang="de-DE"/>
          </a:p>
        </p:txBody>
      </p:sp>
      <p:pic>
        <p:nvPicPr>
          <p:cNvPr id="10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6335D2E-0D24-455D-AD58-DC19855F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98" y="1280319"/>
            <a:ext cx="2761803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837C31A-441C-47AE-8905-2D814F4C9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0" y="417219"/>
            <a:ext cx="8782050" cy="553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440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rPr lang="de-DE" sz="3993" dirty="0"/>
              <a:t>Entwurf</a:t>
            </a:r>
            <a:endParaRPr sz="3993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72E10D30-2B83-43BD-AF23-B69AD456CF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27407" indent="-169229" defTabSz="481347">
              <a:spcBef>
                <a:spcPts val="726"/>
              </a:spcBef>
              <a:buClr>
                <a:srgbClr val="000000"/>
              </a:buClr>
              <a:buSzPct val="45000"/>
              <a:buChar char="●"/>
              <a:defRPr sz="1856" spc="-58">
                <a:uFill>
                  <a:solidFill>
                    <a:srgbClr val="FFFFFF"/>
                  </a:solidFill>
                </a:uFill>
              </a:defRPr>
            </a:pPr>
            <a:r>
              <a:rPr sz="1685" dirty="0" err="1"/>
              <a:t>Partnernetz</a:t>
            </a:r>
            <a:endParaRPr sz="1685" dirty="0"/>
          </a:p>
          <a:p>
            <a:pPr marL="227407" indent="-169229" defTabSz="481347">
              <a:spcBef>
                <a:spcPts val="726"/>
              </a:spcBef>
              <a:buClr>
                <a:srgbClr val="000000"/>
              </a:buClr>
              <a:buSzPct val="45000"/>
              <a:buChar char="●"/>
              <a:defRPr sz="1856" spc="-58">
                <a:uFill>
                  <a:solidFill>
                    <a:srgbClr val="FFFFFF"/>
                  </a:solidFill>
                </a:uFill>
              </a:defRPr>
            </a:pPr>
            <a:r>
              <a:rPr sz="1685" dirty="0"/>
              <a:t>Partner </a:t>
            </a:r>
            <a:r>
              <a:rPr sz="1685" dirty="0" err="1"/>
              <a:t>nach</a:t>
            </a:r>
            <a:r>
              <a:rPr sz="1685" dirty="0"/>
              <a:t> MVVM-</a:t>
            </a:r>
            <a:r>
              <a:rPr sz="1685" dirty="0" err="1"/>
              <a:t>Prinzip</a:t>
            </a:r>
            <a:endParaRPr sz="1685" dirty="0"/>
          </a:p>
          <a:p>
            <a:pPr marL="227407" indent="-169229" defTabSz="481347">
              <a:spcBef>
                <a:spcPts val="726"/>
              </a:spcBef>
              <a:buClr>
                <a:srgbClr val="000000"/>
              </a:buClr>
              <a:buSzPct val="45000"/>
              <a:buChar char="●"/>
              <a:defRPr sz="1856" spc="-58">
                <a:uFill>
                  <a:solidFill>
                    <a:srgbClr val="FFFFFF"/>
                  </a:solidFill>
                </a:uFill>
              </a:defRPr>
            </a:pPr>
            <a:r>
              <a:rPr sz="1685" dirty="0"/>
              <a:t>Model</a:t>
            </a:r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Anwendungslogik</a:t>
            </a:r>
            <a:endParaRPr sz="1474" dirty="0"/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Kommunikation</a:t>
            </a:r>
            <a:r>
              <a:rPr sz="1474" dirty="0"/>
              <a:t> </a:t>
            </a:r>
            <a:r>
              <a:rPr sz="1474" dirty="0" err="1"/>
              <a:t>mit</a:t>
            </a:r>
            <a:r>
              <a:rPr sz="1474" dirty="0"/>
              <a:t> </a:t>
            </a:r>
            <a:r>
              <a:rPr sz="1474" dirty="0" err="1"/>
              <a:t>Partnern</a:t>
            </a:r>
            <a:endParaRPr sz="1474" dirty="0"/>
          </a:p>
          <a:p>
            <a:pPr marL="227407" indent="-169229" defTabSz="481347">
              <a:spcBef>
                <a:spcPts val="726"/>
              </a:spcBef>
              <a:buClr>
                <a:srgbClr val="000000"/>
              </a:buClr>
              <a:buSzPct val="45000"/>
              <a:buChar char="●"/>
              <a:defRPr sz="1856" spc="-58">
                <a:uFill>
                  <a:solidFill>
                    <a:srgbClr val="FFFFFF"/>
                  </a:solidFill>
                </a:uFill>
              </a:defRPr>
            </a:pPr>
            <a:r>
              <a:rPr sz="1685" dirty="0"/>
              <a:t>View</a:t>
            </a:r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Anzeigen</a:t>
            </a:r>
            <a:r>
              <a:rPr sz="1474" dirty="0"/>
              <a:t> von </a:t>
            </a:r>
            <a:r>
              <a:rPr sz="1474" dirty="0" err="1"/>
              <a:t>Informationen</a:t>
            </a:r>
            <a:endParaRPr sz="1474" dirty="0"/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/>
              <a:t>XAML</a:t>
            </a:r>
          </a:p>
          <a:p>
            <a:pPr marL="227407" indent="-169229" defTabSz="481347">
              <a:spcBef>
                <a:spcPts val="726"/>
              </a:spcBef>
              <a:buClr>
                <a:srgbClr val="000000"/>
              </a:buClr>
              <a:buSzPct val="45000"/>
              <a:buChar char="●"/>
              <a:defRPr sz="1856" spc="-58">
                <a:uFill>
                  <a:solidFill>
                    <a:srgbClr val="FFFFFF"/>
                  </a:solidFill>
                </a:uFill>
              </a:defRPr>
            </a:pPr>
            <a:r>
              <a:rPr sz="1685" dirty="0" err="1"/>
              <a:t>ViewModel</a:t>
            </a:r>
            <a:endParaRPr sz="1685" dirty="0"/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Verbindungsstück</a:t>
            </a:r>
            <a:r>
              <a:rPr sz="1474" dirty="0"/>
              <a:t> </a:t>
            </a:r>
            <a:r>
              <a:rPr sz="1474" dirty="0" err="1"/>
              <a:t>zwischen</a:t>
            </a:r>
            <a:r>
              <a:rPr sz="1474" dirty="0"/>
              <a:t> View und Model</a:t>
            </a:r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Reagiert</a:t>
            </a:r>
            <a:r>
              <a:rPr sz="1474" dirty="0"/>
              <a:t> auf </a:t>
            </a:r>
            <a:r>
              <a:rPr sz="1474" dirty="0" err="1"/>
              <a:t>Benutzereingaben</a:t>
            </a:r>
            <a:endParaRPr sz="1474" dirty="0"/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Ruft</a:t>
            </a:r>
            <a:r>
              <a:rPr sz="1474" dirty="0"/>
              <a:t> Model </a:t>
            </a:r>
            <a:r>
              <a:rPr sz="1474" dirty="0" err="1"/>
              <a:t>über</a:t>
            </a:r>
            <a:r>
              <a:rPr sz="1474" dirty="0"/>
              <a:t> </a:t>
            </a:r>
            <a:r>
              <a:rPr sz="1474" dirty="0" err="1"/>
              <a:t>Schnittstelle</a:t>
            </a:r>
            <a:r>
              <a:rPr sz="1474" dirty="0"/>
              <a:t> auf</a:t>
            </a:r>
          </a:p>
          <a:p>
            <a:pPr marL="454816" lvl="1" indent="-169229" defTabSz="481347">
              <a:spcBef>
                <a:spcPts val="545"/>
              </a:spcBef>
              <a:buClr>
                <a:srgbClr val="000000"/>
              </a:buClr>
              <a:buSzPct val="75000"/>
              <a:buFont typeface="Symbol"/>
              <a:buChar char="-"/>
              <a:defRPr sz="1624" spc="-58">
                <a:uFill>
                  <a:solidFill>
                    <a:srgbClr val="FFFFFF"/>
                  </a:solidFill>
                </a:uFill>
              </a:defRPr>
            </a:pPr>
            <a:r>
              <a:rPr sz="1474" dirty="0" err="1"/>
              <a:t>Gibt</a:t>
            </a:r>
            <a:r>
              <a:rPr sz="1474" dirty="0"/>
              <a:t> </a:t>
            </a:r>
            <a:r>
              <a:rPr sz="1474" dirty="0" err="1"/>
              <a:t>Informationen</a:t>
            </a:r>
            <a:r>
              <a:rPr sz="1474" dirty="0"/>
              <a:t> an View </a:t>
            </a:r>
            <a:r>
              <a:rPr sz="1474" dirty="0" err="1"/>
              <a:t>über</a:t>
            </a:r>
            <a:r>
              <a:rPr sz="1474" dirty="0"/>
              <a:t> </a:t>
            </a:r>
            <a:r>
              <a:rPr sz="1474" dirty="0" err="1"/>
              <a:t>DataBinding</a:t>
            </a:r>
            <a:r>
              <a:rPr sz="1474" dirty="0"/>
              <a:t> </a:t>
            </a:r>
            <a:r>
              <a:rPr sz="1474" dirty="0" err="1"/>
              <a:t>weiter</a:t>
            </a:r>
            <a:endParaRPr sz="1474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5681E68-23DD-48F6-9B2F-A188844F5C45}"/>
              </a:ext>
            </a:extLst>
          </p:cNvPr>
          <p:cNvSpPr/>
          <p:nvPr/>
        </p:nvSpPr>
        <p:spPr>
          <a:xfrm>
            <a:off x="5838371" y="1825625"/>
            <a:ext cx="6233886" cy="3591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136B38B-77C2-4A0F-B685-D2179D632E55}"/>
              </a:ext>
            </a:extLst>
          </p:cNvPr>
          <p:cNvSpPr/>
          <p:nvPr/>
        </p:nvSpPr>
        <p:spPr>
          <a:xfrm>
            <a:off x="6127750" y="2111375"/>
            <a:ext cx="3413125" cy="3057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24ABD3D-2C1E-4A88-B47F-B1D934A79057}"/>
              </a:ext>
            </a:extLst>
          </p:cNvPr>
          <p:cNvSpPr/>
          <p:nvPr/>
        </p:nvSpPr>
        <p:spPr>
          <a:xfrm>
            <a:off x="10558463" y="3277394"/>
            <a:ext cx="132715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Partner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9CD6A86-F274-4ADC-BBD7-CAF994EDC59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540875" y="3639344"/>
            <a:ext cx="101758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1E6C67E9-B6A9-4362-B134-A9AD4603A2D4}"/>
              </a:ext>
            </a:extLst>
          </p:cNvPr>
          <p:cNvSpPr/>
          <p:nvPr/>
        </p:nvSpPr>
        <p:spPr>
          <a:xfrm>
            <a:off x="6991349" y="2345032"/>
            <a:ext cx="1501774" cy="50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FA872F-BCD2-4B8C-8034-B137DCA2A36C}"/>
              </a:ext>
            </a:extLst>
          </p:cNvPr>
          <p:cNvSpPr/>
          <p:nvPr/>
        </p:nvSpPr>
        <p:spPr>
          <a:xfrm>
            <a:off x="6991349" y="3280716"/>
            <a:ext cx="1501775" cy="50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ViewModel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2414FDF-CEBD-4C82-A3E5-E6DF02EBF990}"/>
              </a:ext>
            </a:extLst>
          </p:cNvPr>
          <p:cNvSpPr/>
          <p:nvPr/>
        </p:nvSpPr>
        <p:spPr>
          <a:xfrm>
            <a:off x="6991349" y="4224808"/>
            <a:ext cx="1501774" cy="50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View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59AA678-0280-4F8A-BCD2-71BFDECB70FC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7742236" y="2853032"/>
            <a:ext cx="1" cy="42768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F2F5E35-CA2F-4BE9-B829-90EB96D032B4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7742236" y="3788716"/>
            <a:ext cx="1" cy="43609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Datumsplatzhalter 259">
            <a:extLst>
              <a:ext uri="{FF2B5EF4-FFF2-40B4-BE49-F238E27FC236}">
                <a16:creationId xmlns:a16="http://schemas.microsoft.com/office/drawing/2014/main" id="{DB959646-DF6E-4DE8-AD0D-00405E12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BD18-4E72-49F0-AB32-D75C05E8BB4A}" type="datetime1">
              <a:rPr lang="de-DE" smtClean="0"/>
              <a:t>18.03.2018</a:t>
            </a:fld>
            <a:endParaRPr lang="de-DE"/>
          </a:p>
        </p:txBody>
      </p:sp>
      <p:sp>
        <p:nvSpPr>
          <p:cNvPr id="261" name="Fußzeilenplatzhalter 260">
            <a:extLst>
              <a:ext uri="{FF2B5EF4-FFF2-40B4-BE49-F238E27FC236}">
                <a16:creationId xmlns:a16="http://schemas.microsoft.com/office/drawing/2014/main" id="{CA67A470-7B8E-4E8C-80CA-F03CC646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Pelcz, Philipp Karcher, Jan-Luca Vettel</a:t>
            </a:r>
          </a:p>
        </p:txBody>
      </p:sp>
      <p:sp>
        <p:nvSpPr>
          <p:cNvPr id="262" name="Foliennummernplatzhalter 261">
            <a:extLst>
              <a:ext uri="{FF2B5EF4-FFF2-40B4-BE49-F238E27FC236}">
                <a16:creationId xmlns:a16="http://schemas.microsoft.com/office/drawing/2014/main" id="{AD350030-663B-4033-88FE-4A9C237A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A328-DA35-4708-8EDC-8E46555B465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2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Breitbild</PresentationFormat>
  <Paragraphs>183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SF Pro Display Regular</vt:lpstr>
      <vt:lpstr>Symbol</vt:lpstr>
      <vt:lpstr>Office</vt:lpstr>
      <vt:lpstr>myMD</vt:lpstr>
      <vt:lpstr>Planungsphase</vt:lpstr>
      <vt:lpstr>Pflichtkriterien</vt:lpstr>
      <vt:lpstr>Wunschkriterien</vt:lpstr>
      <vt:lpstr>Zielgruppen</vt:lpstr>
      <vt:lpstr>Benutzeroberfläche</vt:lpstr>
      <vt:lpstr>Benutzeroberfläche</vt:lpstr>
      <vt:lpstr>Benutzeroberfläche</vt:lpstr>
      <vt:lpstr>Entwurf</vt:lpstr>
      <vt:lpstr>Model - Schnittstelle</vt:lpstr>
      <vt:lpstr>Model - Pakete</vt:lpstr>
      <vt:lpstr>View</vt:lpstr>
      <vt:lpstr>View - Pakete</vt:lpstr>
      <vt:lpstr>ViewModel</vt:lpstr>
      <vt:lpstr>ViewModel - Pakete</vt:lpstr>
      <vt:lpstr>Klassendiagramm</vt:lpstr>
      <vt:lpstr>Arztanwendung</vt:lpstr>
      <vt:lpstr>Gantt-Diagramm - Entwurf</vt:lpstr>
      <vt:lpstr>Gantt-Diagramm - Implementierung</vt:lpstr>
      <vt:lpstr>Klassendiagramm</vt:lpstr>
      <vt:lpstr>Implementierung - Fazit </vt:lpstr>
      <vt:lpstr>Ergebnisse der Nutzerstudie</vt:lpstr>
      <vt:lpstr>Bugs</vt:lpstr>
      <vt:lpstr>Bugs</vt:lpstr>
      <vt:lpstr>Fazit - Testphase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myMD</dc:title>
  <dc:creator>Philipp Pelcz</dc:creator>
  <cp:lastModifiedBy>Philipp Pelcz</cp:lastModifiedBy>
  <cp:revision>41</cp:revision>
  <dcterms:created xsi:type="dcterms:W3CDTF">2017-11-26T12:31:13Z</dcterms:created>
  <dcterms:modified xsi:type="dcterms:W3CDTF">2018-03-18T09:21:50Z</dcterms:modified>
</cp:coreProperties>
</file>